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6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6970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82bf2270009e0857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64020499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功的理解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1be1f14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功的计算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6_1#3c4b83afb?vop=1&amp;pid=1be1f1447&amp;color=0,0,0&amp;vtp=1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两个互相垂直的力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作用在同一运动物体上，如图所示.物体通过一段位移时，力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对物体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做功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对物体做功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的合力对物体做功为(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16_1#3c4b83afb?vop=1&amp;pid=1be1f14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100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_1#3c4b83afb.bracket?vop=1&amp;pid=1be1f1447&amp;color=0,0,0&amp;vpa=5&amp;vtp=1"/>
          <p:cNvSpPr/>
          <p:nvPr/>
        </p:nvSpPr>
        <p:spPr>
          <a:xfrm>
            <a:off x="7369080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6_BD.16_2#3c4b83afb?vop=1&amp;pid=1be1f144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44" y="2410017"/>
            <a:ext cx="731520" cy="63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16_3#3c4b83afb.choices?vop=1&amp;pid=1be1f1447&amp;color=0,0,0&amp;vtp=1&amp;bbb=1"/>
              <p:cNvSpPr/>
              <p:nvPr/>
            </p:nvSpPr>
            <p:spPr>
              <a:xfrm>
                <a:off x="832104" y="3172017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19197" algn="l"/>
                    <a:tab pos="5285994" algn="l"/>
                    <a:tab pos="80305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16_3#3c4b83afb.choices?vop=1&amp;pid=1be1f144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72017"/>
                <a:ext cx="10533888" cy="356235"/>
              </a:xfrm>
              <a:prstGeom prst="rect">
                <a:avLst/>
              </a:prstGeom>
              <a:blipFill>
                <a:blip r:embed="rId5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18_1#3c4b83afb?vop=1&amp;pid=1be1f1447&amp;color=0,0,0&amp;vtp=1&amp;bbb=1&amp;hb=1"/>
              <p:cNvSpPr/>
              <p:nvPr/>
            </p:nvSpPr>
            <p:spPr>
              <a:xfrm>
                <a:off x="832104" y="3536507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解析】功是标量，当有多个力对物体做功的时候，总功就等于各个力对物体做功的代数和，力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对物体做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功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对物体做功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m:rPr>
                        <m:nor/>
                      </m:rP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的合力对物体做的功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−8</m:t>
                        </m:r>
                        <m:r>
                          <m:rPr>
                            <m:nor/>
                          </m:rP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J</m:t>
                        </m:r>
                      </m:e>
                    </m:d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m:rPr>
                        <m:nor/>
                      </m:rP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，故C正确.</a:t>
                </a:r>
                <a:endParaRPr lang="en-US" altLang="zh-CN" spc="-50" dirty="0"/>
              </a:p>
            </p:txBody>
          </p:sp>
        </mc:Choice>
        <mc:Fallback>
          <p:sp>
            <p:nvSpPr>
              <p:cNvPr id="6" name="QC_6_AS.18_1#3c4b83afb?vop=1&amp;pid=1be1f14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36507"/>
                <a:ext cx="10533888" cy="773430"/>
              </a:xfrm>
              <a:prstGeom prst="rect">
                <a:avLst/>
              </a:prstGeom>
              <a:blipFill>
                <a:blip r:embed="rId6"/>
                <a:stretch>
                  <a:fillRect l="-1389" r="-57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EX.19_1#3c4b83afb?vop=1&amp;pid=1be1f1447&amp;color=0,0,0&amp;vtp=1&amp;bbb=1&amp;hb=1"/>
              <p:cNvSpPr/>
              <p:nvPr/>
            </p:nvSpPr>
            <p:spPr>
              <a:xfrm>
                <a:off x="832104" y="4318192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易错警示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功是标量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合力做功等于各分力做功的代数和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而非按矢量合成计算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如相互垂直的两力做功分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则合力做功为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而非按平行四边形定则计算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切记功的运算遵循代数法则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与力的矢量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合成不同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避免混淆标量与矢量的运算规则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6_EX.19_1#3c4b83afb?vop=1&amp;pid=1be1f14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18192"/>
                <a:ext cx="10533888" cy="1189355"/>
              </a:xfrm>
              <a:prstGeom prst="rect">
                <a:avLst/>
              </a:prstGeom>
              <a:blipFill>
                <a:blip r:embed="rId7"/>
                <a:stretch>
                  <a:fillRect l="-1389" r="-13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0_1#d2de036e2?vop=1&amp;pid=1be1f1447&amp;color=0,0,0&amp;vtp=1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某校男生进行拉轮胎训练，如图所示，质量为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的轮胎在与水平地面成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角的恒定拉力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的作用下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，沿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水平地面向前移动了一段距离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.已知轮胎与地面间的动摩擦因数为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，关于轮胎受到的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各力做功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20_1#d2de036e2?vop=1&amp;pid=1be1f14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100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1_1#d2de036e2.bracket?vop=1&amp;pid=1be1f1447&amp;color=0,0,0&amp;vpa=6&amp;vtp=1"/>
          <p:cNvSpPr/>
          <p:nvPr/>
        </p:nvSpPr>
        <p:spPr>
          <a:xfrm>
            <a:off x="39872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6_BD.20_2#d2de036e2?vop=1&amp;pid=1be1f144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48656" y="2834832"/>
            <a:ext cx="169164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20_3#d2de036e2.choices?vop=1&amp;pid=1be1f1447&amp;color=0,0,0&amp;vtp=1&amp;bbb=1"/>
              <p:cNvSpPr/>
              <p:nvPr/>
            </p:nvSpPr>
            <p:spPr>
              <a:xfrm>
                <a:off x="832104" y="3876232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𝑚𝑔𝑙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支持力做功为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𝑚𝑔𝑙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拉力做功为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𝐹𝑙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滑动摩擦力做功为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20_3#d2de036e2.choices?vop=1&amp;pid=1be1f144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76232"/>
                <a:ext cx="10533888" cy="765810"/>
              </a:xfrm>
              <a:prstGeom prst="rect">
                <a:avLst/>
              </a:prstGeom>
              <a:blipFill>
                <a:blip r:embed="rId5"/>
                <a:stretch>
                  <a:fillRect l="-1389" b="-1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22_1#d2de036e2?vop=1&amp;pid=1be1f1447&amp;color=0,0,0&amp;vtp=1&amp;bbb=1&amp;hb=1"/>
              <p:cNvSpPr/>
              <p:nvPr/>
            </p:nvSpPr>
            <p:spPr>
              <a:xfrm>
                <a:off x="832104" y="4645217"/>
                <a:ext cx="10533888" cy="1236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【解析】重力做功为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𝑚𝑔𝑙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，故A错误；支持力做功为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𝑁𝑙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力做功为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𝐹𝑙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，故C正确；轮胎竖直方向受力平衡，有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则摩擦力大小为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，摩擦力做功为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𝑓𝑙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</m:d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22_1#d2de036e2?vop=1&amp;pid=1be1f14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45217"/>
                <a:ext cx="10533888" cy="1236155"/>
              </a:xfrm>
              <a:prstGeom prst="rect">
                <a:avLst/>
              </a:prstGeom>
              <a:blipFill>
                <a:blip r:embed="rId6"/>
                <a:stretch>
                  <a:fillRect l="-1389" r="-1794" b="-98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3_1#bd36c8f3d?vop=1&amp;pid=1be1f1447&amp;color=0,0,0&amp;vtp=1&amp;bt=1&amp;bbb=1&amp;hb=1"/>
              <p:cNvSpPr/>
              <p:nvPr/>
            </p:nvSpPr>
            <p:spPr>
              <a:xfrm>
                <a:off x="832104" y="1512000"/>
                <a:ext cx="10533888" cy="681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如图所示，水平路面上有一辆质量为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的汽车，车厢中有一质量为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的人正用恒力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向前推车厢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，在车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以加速度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向前加速行驶距离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的过程中，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下列说法不正确的是(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23_1#bd36c8f3d?vop=1&amp;pid=1be1f14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681355"/>
              </a:xfrm>
              <a:prstGeom prst="rect">
                <a:avLst/>
              </a:prstGeom>
              <a:blipFill>
                <a:blip r:embed="rId3"/>
                <a:stretch>
                  <a:fillRect l="-1389" t="-3571" r="-694" b="-21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4_1#bd36c8f3d.bracket?vop=1&amp;pid=1be1f1447&amp;color=0,0,0&amp;vpa=7&amp;vtp=1"/>
          <p:cNvSpPr/>
          <p:nvPr/>
        </p:nvSpPr>
        <p:spPr>
          <a:xfrm>
            <a:off x="7218584" y="1870013"/>
            <a:ext cx="331788" cy="3157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6_BD.23_2#bd36c8f3d?vop=1&amp;pid=1be1f144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6632" y="2326832"/>
            <a:ext cx="2084832" cy="69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23_3#bd36c8f3d.choices?vop=1&amp;pid=1be1f1447&amp;color=0,0,0&amp;vtp=1&amp;bbb=1"/>
              <p:cNvSpPr/>
              <p:nvPr/>
            </p:nvSpPr>
            <p:spPr>
              <a:xfrm>
                <a:off x="832104" y="3152332"/>
                <a:ext cx="10533888" cy="6769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9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人对车的推力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𝐹𝐿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车对人做的功为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车对人的摩擦力做的功为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𝑚𝑎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车对人的作用力大小为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23_3#bd36c8f3d.choices?vop=1&amp;pid=1be1f144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52332"/>
                <a:ext cx="10533888" cy="676910"/>
              </a:xfrm>
              <a:prstGeom prst="rect">
                <a:avLst/>
              </a:prstGeom>
              <a:blipFill>
                <a:blip r:embed="rId5"/>
                <a:stretch>
                  <a:fillRect l="-1389" t="-3604" b="-225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25_1#bd36c8f3d?vop=1&amp;pid=1be1f1447&amp;color=0,0,0&amp;vtp=1&amp;bbb=1&amp;hb=1"/>
              <p:cNvSpPr/>
              <p:nvPr/>
            </p:nvSpPr>
            <p:spPr>
              <a:xfrm>
                <a:off x="832104" y="3838132"/>
                <a:ext cx="10533888" cy="220694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【解析】根据功的定义可知，人对车的推力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，故A正确；根据牛顿第二定律可知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，车对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人在水平方向上的合力大小为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，方向向前，所以车对人做的功为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；根据牛顿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第三定律可知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，车对人的推力大小为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，方向向后，对人根据牛顿第二定律可得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，所以车对人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的摩擦力大小为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，方向向前，则摩擦力做功为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；车对人有三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个作用力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：竖直向上的支持力，大小为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；向后的推力，大小为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；向前的摩擦力，大小为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.所以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车对人的作用力大小为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合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𝑚𝑔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𝑚𝑎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25_1#bd36c8f3d?vop=1&amp;pid=1be1f14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38132"/>
                <a:ext cx="10533888" cy="2206943"/>
              </a:xfrm>
              <a:prstGeom prst="rect">
                <a:avLst/>
              </a:prstGeom>
              <a:blipFill>
                <a:blip r:embed="rId6"/>
                <a:stretch>
                  <a:fillRect l="-1389" t="-1105" r="-926" b="-58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6_1#71926ed95?vop=1&amp;pid=1be1f1447&amp;color=0,0,0&amp;vtp=1&amp;bt=1&amp;bbb=1&amp;hb=1"/>
              <p:cNvSpPr/>
              <p:nvPr/>
            </p:nvSpPr>
            <p:spPr>
              <a:xfrm>
                <a:off x="832104" y="1512000"/>
                <a:ext cx="10533888" cy="716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）如图所示，两静止物体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质量相同，与地面间的动摩擦因数也相同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，在大小相等的恒力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的作用下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与水平地面间的夹角均为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，在水平面上移动相同的距离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26_1#71926ed95?vop=1&amp;pid=1be1f14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16280"/>
              </a:xfrm>
              <a:prstGeom prst="rect">
                <a:avLst/>
              </a:prstGeom>
              <a:blipFill>
                <a:blip r:embed="rId3"/>
                <a:stretch>
                  <a:fillRect l="-1389" t="-3390" b="-194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7_1#71926ed95.bracket?vop=1&amp;pid=1be1f1447&amp;color=0,0,0&amp;vpa=8&amp;vtp=1&amp;bbb=1"/>
          <p:cNvSpPr/>
          <p:nvPr/>
        </p:nvSpPr>
        <p:spPr>
          <a:xfrm>
            <a:off x="9608470" y="1886396"/>
            <a:ext cx="6619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ABC</a:t>
            </a:r>
            <a:endParaRPr lang="en-US" altLang="zh-CN" dirty="0"/>
          </a:p>
        </p:txBody>
      </p:sp>
      <p:pic>
        <p:nvPicPr>
          <p:cNvPr id="4" name="QC_6_BD.26_3#71926ed95?htil=1&amp;vop=1&amp;pid=1be1f144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3744" y="2367154"/>
            <a:ext cx="1874520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6_BD.26_4#71926ed95?htil=1&amp;vop=1&amp;pid=1be1f1447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0688" y="2358010"/>
            <a:ext cx="1874520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26_5#71926ed95.choices?vop=1&amp;pid=1be1f1447&amp;color=0,0,0&amp;vtp=1&amp;bbb=1"/>
              <p:cNvSpPr/>
              <p:nvPr/>
            </p:nvSpPr>
            <p:spPr>
              <a:xfrm>
                <a:off x="832104" y="3412110"/>
                <a:ext cx="10533888" cy="716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对两物体做的功相同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摩擦力对两物体做的功不同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支持力对两物体做的功相同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合外力对两物体做的功相同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6_BD.26_5#71926ed95.choices?vop=1&amp;pid=1be1f144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12110"/>
                <a:ext cx="10533888" cy="716280"/>
              </a:xfrm>
              <a:prstGeom prst="rect">
                <a:avLst/>
              </a:prstGeom>
              <a:blipFill>
                <a:blip r:embed="rId6"/>
                <a:stretch>
                  <a:fillRect l="-1389" t="-855" b="-196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AS.28_1#71926ed95?vop=1&amp;pid=1be1f1447&amp;color=0,0,0&amp;vtp=1&amp;bbb=1&amp;hb=1"/>
              <p:cNvSpPr/>
              <p:nvPr/>
            </p:nvSpPr>
            <p:spPr>
              <a:xfrm>
                <a:off x="832104" y="4168522"/>
                <a:ext cx="10533888" cy="19100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【解析】由题意可知，两个力的大小相等，且与位移方向间的夹角相等，位移相等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，所以两力做功一定相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物体有向下压的效果，而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物体有向上提的效果，可知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物体受到的支持力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物体受到的支持力，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物体受到的摩擦力要大于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物体受到的摩擦力，所以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物体克服摩擦力做功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更多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，故B正确；支持力的方向与位移方向垂直，都不做功，所以支持力做功相等，故C正确；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做的功相同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物体克服摩擦力做功更多，所以合外力对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物体做功更小，故D错误.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6_AS.28_1#71926ed95?vop=1&amp;pid=1be1f14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68522"/>
                <a:ext cx="10533888" cy="1910080"/>
              </a:xfrm>
              <a:prstGeom prst="rect">
                <a:avLst/>
              </a:prstGeom>
              <a:blipFill>
                <a:blip r:embed="rId7"/>
                <a:stretch>
                  <a:fillRect l="-1389" t="-319" r="-1331" b="-73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9_1#8fce78d0b?vop=1&amp;pid=1be1f1447&amp;color=0,0,0&amp;vtp=1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的物体沿水平面向右做直线运动，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时刻受到一个水平向左的恒力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的作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，如图甲所示，取水平向右为正方向，此物体的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图像如图乙所示，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29_1#8fce78d0b?vop=1&amp;pid=1be1f14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0_1#8fce78d0b.bracket?vop=1&amp;pid=1be1f1447&amp;color=0,0,0&amp;vpa=9&amp;vtp=1&amp;bbb=1"/>
          <p:cNvSpPr/>
          <p:nvPr/>
        </p:nvSpPr>
        <p:spPr>
          <a:xfrm>
            <a:off x="10047891" y="19177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BD</a:t>
            </a:r>
            <a:endParaRPr lang="en-US" altLang="zh-CN" dirty="0"/>
          </a:p>
        </p:txBody>
      </p:sp>
      <p:pic>
        <p:nvPicPr>
          <p:cNvPr id="4" name="QC_6_BD.29_3#8fce78d0b?iti=3&amp;htil=1&amp;vop=1&amp;pid=1be1f144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1800" y="3726753"/>
            <a:ext cx="978408" cy="43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6_BD.29_4#8fce78d0b?iti=4&amp;htil=1&amp;vop=1&amp;pid=1be1f1447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9288" y="2410017"/>
            <a:ext cx="1417320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6_BD.29_5#8fce78d0b?iti=3&amp;htil=1&amp;vop=1&amp;pid=1be1f1447&amp;color=0,0,0&amp;vtp=1"/>
          <p:cNvSpPr/>
          <p:nvPr/>
        </p:nvSpPr>
        <p:spPr>
          <a:xfrm>
            <a:off x="3320510" y="4292665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6_BD.29_6#8fce78d0b?iti=4&amp;htil=1&amp;vop=1&amp;pid=1be1f1447&amp;color=0,0,0&amp;vtp=1"/>
          <p:cNvSpPr/>
          <p:nvPr/>
        </p:nvSpPr>
        <p:spPr>
          <a:xfrm>
            <a:off x="8587454" y="4301809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BD.29_7#8fce78d0b.choices?vop=1&amp;pid=1be1f1447&amp;color=0,0,0&amp;vtp=1&amp;bbb=1"/>
              <p:cNvSpPr/>
              <p:nvPr/>
            </p:nvSpPr>
            <p:spPr>
              <a:xfrm>
                <a:off x="832104" y="4670617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物体与水平面间的动摩擦因数为0.5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0～10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内恒力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对物体做功为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末物体在计时起点位置右侧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0～10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内物体克服摩擦力做功为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6_BD.29_7#8fce78d0b.choices?vop=1&amp;pid=1be1f144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70617"/>
                <a:ext cx="10533888" cy="765810"/>
              </a:xfrm>
              <a:prstGeom prst="rect">
                <a:avLst/>
              </a:prstGeom>
              <a:blipFill>
                <a:blip r:embed="rId6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1_1#8fce78d0b?vop=1&amp;pid=1be1f1447&amp;color=0,0,0&amp;vtp=1&amp;bt=1&amp;bbb=1&amp;hb=1"/>
              <p:cNvSpPr/>
              <p:nvPr/>
            </p:nvSpPr>
            <p:spPr>
              <a:xfrm>
                <a:off x="832104" y="1512000"/>
                <a:ext cx="10533888" cy="2971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【解析】设物体向右做匀减速直线运动的加速度大小为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，方向与初速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度方向相反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，设物体向左做匀加速直线运动的加速度大小为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，方向与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初速度方向相反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图像中图线与横轴所围成的面积表示位移，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内物体的位移为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8×4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10−4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，负号表示物体在计时起点位置的左侧，即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末物体在计时起点位置左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内恒力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对物体做功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=−1.5×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，故B正确，C错误；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物体运动的路程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8×4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10−4</m:t>
                            </m:r>
                          </m:e>
                        </m:d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，克服摩擦力做功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克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=17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31_1#8fce78d0b?vop=1&amp;pid=1be1f14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971800"/>
              </a:xfrm>
              <a:prstGeom prst="rect">
                <a:avLst/>
              </a:prstGeom>
              <a:blipFill>
                <a:blip r:embed="rId3"/>
                <a:stretch>
                  <a:fillRect l="-1389" r="-1331" b="-28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32_1#8fce78d0b?vop=1&amp;pid=1be1f1447&amp;color=0,0,0&amp;vtp=1&amp;bt=1&amp;bbb=1&amp;hb=1"/>
              <p:cNvSpPr/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注意说明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计算恒力做功要注意的三个问题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计算功时一定要明确是哪个力对哪个物体在哪段运动过程中做的功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与位移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必须互相对应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必须是力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作用过程中的位移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某力对物体做的功只与这个力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物体的位移以及力的方向和位移方向的夹角有关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与物体的运动情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况无关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与物体是否还受其他力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以及其他力是否做功均无关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EX.32_1#8fce78d0b?vop=1&amp;pid=1be1f14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405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33_1#d12ae1c46?htil=5&amp;vop=1&amp;pid=1be1f1447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16065" y="1594296"/>
            <a:ext cx="2103120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33_2#d12ae1c46?htil=5&amp;vop=1&amp;pid=1be1f1447&amp;color=0,0,0&amp;vtp=1&amp;bt=1&amp;bbb=1&amp;hb=1&amp;hs=1"/>
              <p:cNvSpPr/>
              <p:nvPr/>
            </p:nvSpPr>
            <p:spPr>
              <a:xfrm>
                <a:off x="832104" y="1512000"/>
                <a:ext cx="829360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）某一斜面固定在水平面上，顶端到正下方水平面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，斜面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与水平面平滑连接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，斜面的倾角为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.一小木块从斜面的顶端由静止开始下滑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到水平面上的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点停下，已知木块质量为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，与斜面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、水平面间的动摩擦因数均为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点的距离为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BD.33_2#d12ae1c46?htil=5&amp;vop=1&amp;pid=1be1f1447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293608" cy="1608455"/>
              </a:xfrm>
              <a:prstGeom prst="rect">
                <a:avLst/>
              </a:prstGeom>
              <a:blipFill>
                <a:blip r:embed="rId4"/>
                <a:stretch>
                  <a:fillRect l="-1765" r="-1618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34_1#d12ae1c46.bracket?vop=1&amp;pid=1be1f1447&amp;color=0,0,0&amp;vpa=10&amp;vtp=1&amp;bbb=1"/>
          <p:cNvSpPr/>
          <p:nvPr/>
        </p:nvSpPr>
        <p:spPr>
          <a:xfrm>
            <a:off x="7555389" y="275596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33_3#d12ae1c46.choices?htil=5&amp;vop=1&amp;pid=1be1f1447&amp;color=0,0,0&amp;vtp=1&amp;bbb=1&amp;hs=1"/>
              <p:cNvSpPr/>
              <p:nvPr/>
            </p:nvSpPr>
            <p:spPr>
              <a:xfrm>
                <a:off x="827992" y="3110930"/>
                <a:ext cx="10536017" cy="16040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整个过程中重力做功为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整个过程中摩擦力做功为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整个过程中摩擦力做功为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整个过程中重力和摩擦力做功之和为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33_3#d12ae1c46.choices?htil=5&amp;vop=1&amp;pid=1be1f1447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3110930"/>
                <a:ext cx="10536017" cy="1604010"/>
              </a:xfrm>
              <a:prstGeom prst="rect">
                <a:avLst/>
              </a:prstGeom>
              <a:blipFill>
                <a:blip r:embed="rId5"/>
                <a:stretch>
                  <a:fillRect l="-1389" b="-95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EX.35_1#d12ae1c46?vop=1&amp;pid=1be1f1447&amp;color=0,0,0&amp;vtp=1&amp;bbb=1&amp;hb=1"/>
              <p:cNvSpPr/>
              <p:nvPr/>
            </p:nvSpPr>
            <p:spPr>
              <a:xfrm>
                <a:off x="832104" y="471113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对斜面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水平面的摩擦力做功情况应用大招攻略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25，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将斜面上摩擦力做功等效为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水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平投影位移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与水平面摩擦力做功合并为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总水平位移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融合分段求做功与几何转化思路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避开倾角计算快速求解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EX.35_1#d12ae1c46?vop=1&amp;pid=1be1f14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711130"/>
                <a:ext cx="10533888" cy="1189355"/>
              </a:xfrm>
              <a:prstGeom prst="rect">
                <a:avLst/>
              </a:prstGeom>
              <a:blipFill>
                <a:blip r:embed="rId6"/>
                <a:stretch>
                  <a:fillRect l="-1389" r="-179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6_1#d12ae1c46?vop=1&amp;pid=1be1f1447&amp;color=0,0,0&amp;vtp=1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【解析】整个过程中重力做功为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（注意：重力做功只与竖直高度差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有关，与路径无关）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整个过程中摩擦力做功为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（大招攻略25斜面滑动摩擦功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——等效法速解斜面滑动摩擦力做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功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，故B错误，C正确；整个过程中重力和摩擦力做功之和为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36_1#d12ae1c46?vop=1&amp;pid=1be1f14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968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EX.37_1#d12ae1c46?vop=1&amp;pid=1be1f1447&amp;color=0,0,0&amp;vtp=1&amp;bbb=1&amp;hb=1"/>
              <p:cNvSpPr/>
              <p:nvPr/>
            </p:nvSpPr>
            <p:spPr>
              <a:xfrm>
                <a:off x="832104" y="2702053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技巧必备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求合力做功有两种方法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一是先求各分力做功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再代数求和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二是先求合外力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合外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位移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计算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注意功是标量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代数求和运算时保留正负号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EX.37_1#d12ae1c46?vop=1&amp;pid=1be1f14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2053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r="-2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S.36_1#d12ae1c46?vop=1&amp;pid=1be1f1447&amp;color=0,0,0&amp;vtp=1&amp;bt=1&amp;bbb=1&amp;hb=1&amp;uw=1">
            <a:extLst>
              <a:ext uri="{FF2B5EF4-FFF2-40B4-BE49-F238E27FC236}">
                <a16:creationId xmlns:a16="http://schemas.microsoft.com/office/drawing/2014/main" id="{B4CEDBF3-93AB-4B11-9236-A80995AB1B6A}"/>
              </a:ext>
            </a:extLst>
          </p:cNvPr>
          <p:cNvSpPr/>
          <p:nvPr/>
        </p:nvSpPr>
        <p:spPr>
          <a:xfrm>
            <a:off x="3118104" y="1511777"/>
            <a:ext cx="1377188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6_AS.36_1#d12ae1c46?vop=1&amp;pid=1be1f1447&amp;color=0,0,0&amp;vtp=1&amp;bt=1&amp;bbb=1&amp;hb=1&amp;uw=1">
            <a:extLst>
              <a:ext uri="{FF2B5EF4-FFF2-40B4-BE49-F238E27FC236}">
                <a16:creationId xmlns:a16="http://schemas.microsoft.com/office/drawing/2014/main" id="{EE1ADB38-F8A1-D1E0-0D60-3752A7FB42C5}"/>
              </a:ext>
            </a:extLst>
          </p:cNvPr>
          <p:cNvSpPr/>
          <p:nvPr/>
        </p:nvSpPr>
        <p:spPr>
          <a:xfrm>
            <a:off x="1975104" y="1930877"/>
            <a:ext cx="2715197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8_1#9fb6b28ad?vop=1&amp;pid=1be1f1447&amp;color=0,0,0&amp;vtp=1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对物体所做的功可由公式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𝐹𝑙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求得.但用这个公式求功是有条件的，即力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必须是恒力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实际问题中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，有很多情况是变力在对物体做功.那么，用这个公式不能直接求变力做的功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，我们就需要通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过其他的一些方法来求解变力所做的功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.如图，对于甲、乙、丙、丁四种情况下求解某个力所做的功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38_1#9fb6b28ad?vop=1&amp;pid=1be1f14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57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6_BD.38_3#9fb6b28ad?iti=5&amp;htil=1&amp;vop=1&amp;pid=1be1f144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4168" y="3314384"/>
            <a:ext cx="1600200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6_BD.38_4#9fb6b28ad?iti=6&amp;htil=1&amp;vop=1&amp;pid=1be1f1447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2232" y="3286952"/>
            <a:ext cx="1271016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6_BD.38_5#9fb6b28ad?iti=7&amp;htil=1&amp;vop=1&amp;pid=1be1f1447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93992" y="3360104"/>
            <a:ext cx="1234440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6_BD.38_6#9fb6b28ad?iti=8&amp;htil=1&amp;vop=1&amp;pid=1be1f1447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00032" y="3241232"/>
            <a:ext cx="1298448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6_BD.38_7#9fb6b28ad?iti=5&amp;htil=1&amp;vop=1&amp;pid=1be1f1447&amp;color=0,0,0&amp;vtp=1"/>
          <p:cNvSpPr/>
          <p:nvPr/>
        </p:nvSpPr>
        <p:spPr>
          <a:xfrm>
            <a:off x="2003774" y="4648392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9" name="QC_6_BD.38_8#9fb6b28ad?iti=6&amp;htil=1&amp;vop=1&amp;pid=1be1f1447&amp;color=0,0,0&amp;vtp=1"/>
          <p:cNvSpPr/>
          <p:nvPr/>
        </p:nvSpPr>
        <p:spPr>
          <a:xfrm>
            <a:off x="4637246" y="4639248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p:sp>
        <p:nvSpPr>
          <p:cNvPr id="10" name="QC_6_BD.38_9#9fb6b28ad?iti=7&amp;htil=1&amp;vop=1&amp;pid=1be1f1447&amp;color=0,0,0&amp;vtp=1"/>
          <p:cNvSpPr/>
          <p:nvPr/>
        </p:nvSpPr>
        <p:spPr>
          <a:xfrm>
            <a:off x="7270718" y="4648392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</a:t>
            </a:r>
            <a:endParaRPr lang="en-US" altLang="zh-CN" sz="1800" dirty="0"/>
          </a:p>
        </p:txBody>
      </p:sp>
      <p:sp>
        <p:nvSpPr>
          <p:cNvPr id="11" name="QC_6_BD.38_10#9fb6b28ad?iti=8&amp;htil=1&amp;vop=1&amp;pid=1be1f1447&amp;color=0,0,0&amp;vtp=1"/>
          <p:cNvSpPr/>
          <p:nvPr/>
        </p:nvSpPr>
        <p:spPr>
          <a:xfrm>
            <a:off x="9908762" y="4639248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丁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949dd463.fixed?pid=05e70509a&amp;color=255,240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机械能守恒定律</a:t>
            </a:r>
            <a:endParaRPr lang="en-US" altLang="zh-CN" sz="4400" dirty="0"/>
          </a:p>
        </p:txBody>
      </p:sp>
      <p:sp>
        <p:nvSpPr>
          <p:cNvPr id="3" name="C_2_BD#a949dd463.fixed?pid=05e70509a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第1节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功与功率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0_1#9fb6b28ad.choices?vop=1&amp;pid=1be1f1447&amp;color=0,0,0&amp;vtp=1&amp;bt=1&amp;bbb=1&amp;hb=1"/>
              <p:cNvSpPr/>
              <p:nvPr/>
            </p:nvSpPr>
            <p:spPr>
              <a:xfrm>
                <a:off x="832104" y="1512000"/>
                <a:ext cx="10533888" cy="19018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图甲中若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大小不变，物块从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过程中力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𝐴𝐶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图乙中，全过程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做的总功为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图丙中，绳长为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，空气阻力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大小不变，小球从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沿圆弧运动到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克服阻力做功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𝑅𝑓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图丁中，拉力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保持水平，无论缓慢将小球从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拉到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，还是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为恒力将小球从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拉到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做的功都是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𝐹𝑙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40_1#9fb6b28ad.choices?vop=1&amp;pid=1be1f14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901825"/>
              </a:xfrm>
              <a:prstGeom prst="rect">
                <a:avLst/>
              </a:prstGeom>
              <a:blipFill>
                <a:blip r:embed="rId3"/>
                <a:stretch>
                  <a:fillRect l="-1389" t="-321" b="-19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AS.41_1#9fb6b28ad?vop=1&amp;pid=1be1f1447&amp;color=0,0,0&amp;vtp=1&amp;bbb=1&amp;hb=1"/>
              <p:cNvSpPr/>
              <p:nvPr/>
            </p:nvSpPr>
            <p:spPr>
              <a:xfrm>
                <a:off x="832104" y="3414206"/>
                <a:ext cx="10533888" cy="23037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【解析】题图甲中，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大小不变，根据功的定义可得物块从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过程中，力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𝑂𝐴</m:t>
                                </m:r>
                              </m:e>
                            </m:acc>
                          </m:e>
                        </m: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𝑂𝐶</m:t>
                                </m:r>
                              </m:e>
                            </m:acc>
                          </m:e>
                        </m:d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，故A错误；题图乙中，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图像与横轴所围图形的面积代表做功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，则全过程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做的总功为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=15×6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，故B错误；题图丙中，绳长为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，若空气阻力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大小不变，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可用微元法得小球从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过程中克服空气阻力做的功为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𝑅𝑓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题图丁中，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始终保持水平，当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为恒力时将小球从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拉到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𝐹𝑙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，而缓慢将小球从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拉到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为水平方向的变力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做的功不能用力乘小球沿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方向的位移计算，故D错误.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AS.41_1#9fb6b28ad?vop=1&amp;pid=1be1f14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14206"/>
                <a:ext cx="10533888" cy="2303780"/>
              </a:xfrm>
              <a:prstGeom prst="rect">
                <a:avLst/>
              </a:prstGeom>
              <a:blipFill>
                <a:blip r:embed="rId4"/>
                <a:stretch>
                  <a:fillRect l="-1389" t="-265" r="-2778" b="-6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39_1#9fb6b28ad.bracket?vop=1&amp;pid=1be1f1447&amp;color=0,0,0&amp;vpa=11&amp;vtp=1&amp;answeroption=C">
            <a:extLst>
              <a:ext uri="{FF2B5EF4-FFF2-40B4-BE49-F238E27FC236}">
                <a16:creationId xmlns:a16="http://schemas.microsoft.com/office/drawing/2014/main" id="{8762516F-B19C-B8E0-0E2F-30A8167C4A5D}"/>
              </a:ext>
            </a:extLst>
          </p:cNvPr>
          <p:cNvSpPr txBox="1"/>
          <p:nvPr/>
        </p:nvSpPr>
        <p:spPr>
          <a:xfrm>
            <a:off x="705104" y="2355280"/>
            <a:ext cx="359073" cy="4308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42_1#9fb6b28ad?vop=1&amp;pid=1be1f1447&amp;color=0,0,0&amp;vtp=1&amp;bt=1&amp;bbb=1&amp;hb=1"/>
              <p:cNvSpPr/>
              <p:nvPr/>
            </p:nvSpPr>
            <p:spPr>
              <a:xfrm>
                <a:off x="832104" y="1512000"/>
                <a:ext cx="10533888" cy="716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方法总结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图线与横轴围成图形的面积表示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对物体做的功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根据力的方向与物体运动方向的关系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判断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对物体做功的正负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EX.42_1#9fb6b28ad?vop=1&amp;pid=1be1f14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16280"/>
              </a:xfrm>
              <a:prstGeom prst="rect">
                <a:avLst/>
              </a:prstGeom>
              <a:blipFill>
                <a:blip r:embed="rId3"/>
                <a:stretch>
                  <a:fillRect l="-1389" t="-3390" r="-347" b="-194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63b1b5b2.fixed?pid=a949dd463&amp;color=255,240,0&amp;vtp=1&amp;bbb=1"/>
          <p:cNvSpPr/>
          <p:nvPr/>
        </p:nvSpPr>
        <p:spPr>
          <a:xfrm>
            <a:off x="0" y="1527048"/>
            <a:ext cx="1218895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课时1</a:t>
            </a:r>
            <a:endParaRPr lang="en-US" altLang="zh-CN" sz="6000" dirty="0"/>
          </a:p>
        </p:txBody>
      </p:sp>
      <p:sp>
        <p:nvSpPr>
          <p:cNvPr id="3" name="C_3_BD#063b1b5b2.fixed?pid=a949dd463&amp;color=255,240,0&amp;vtp=1"/>
          <p:cNvSpPr/>
          <p:nvPr/>
        </p:nvSpPr>
        <p:spPr>
          <a:xfrm>
            <a:off x="0" y="2807208"/>
            <a:ext cx="12188952" cy="10149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6000" b="0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功</a:t>
            </a:r>
            <a:endParaRPr lang="en-US" altLang="zh-CN" sz="60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_1#488a0be8d?vop=1&amp;pid=640204990&amp;color=0,0,0&amp;vtp=1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关于功的概念，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2_1#488a0be8d.bracket?vop=1&amp;pid=640204990&amp;color=0,0,0&amp;vpa=1&amp;vtp=1"/>
          <p:cNvSpPr/>
          <p:nvPr/>
        </p:nvSpPr>
        <p:spPr>
          <a:xfrm>
            <a:off x="474767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_2#488a0be8d.choices?vop=1&amp;pid=640204990&amp;color=0,0,0&amp;vtp=1&amp;bbb=1"/>
              <p:cNvSpPr/>
              <p:nvPr/>
            </p:nvSpPr>
            <p:spPr>
              <a:xfrm>
                <a:off x="832104" y="187579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由于功是标量，所以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的功大于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的功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若一个力对物体做功为零，则该物体一定处于静止状态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两物体间的一对滑动摩擦力做功之和一定等于零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物体所受多个力做功的代数和等于这几个力的合力做的功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_2#488a0be8d.choices?vop=1&amp;pid=64020499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_1#488a0be8d?vop=1&amp;pid=640204990&amp;color=0,0,0&amp;vtp=1&amp;bbb=1&amp;hb=1"/>
              <p:cNvSpPr/>
              <p:nvPr/>
            </p:nvSpPr>
            <p:spPr>
              <a:xfrm>
                <a:off x="832104" y="3475990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【解析】功是标量，但有正负，正负不表示大小和方向，而代表的是动力做功还是阻力做功，所以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功小于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的功，故A错误；若一个力对物体做功为零，可能是力与物体的位移方向垂直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，则该物体不一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定处于静止状态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，故B错误；两物体间的一对滑动摩擦力做功的代数和为负值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，所以两物体间的一对滑动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摩擦力做功之和一定不等于零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，故C错误；功是标量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，所以物体所受多个力做功的代数和等于这几个力的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合力做的功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3_1#488a0be8d?vop=1&amp;pid=64020499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75990"/>
                <a:ext cx="10533888" cy="2030730"/>
              </a:xfrm>
              <a:prstGeom prst="rect">
                <a:avLst/>
              </a:prstGeom>
              <a:blipFill>
                <a:blip r:embed="rId4"/>
                <a:stretch>
                  <a:fillRect l="-1389" r="-984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4_1#488a0be8d?vop=1&amp;pid=640204990&amp;color=0,0,0&amp;vtp=1&amp;bt=1&amp;bbb=1&amp;hb=1"/>
          <p:cNvSpPr/>
          <p:nvPr/>
        </p:nvSpPr>
        <p:spPr>
          <a:xfrm>
            <a:off x="832104" y="1512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注意说明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功有正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负之分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但功的正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负并不表示方向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力对物体做正功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促进物体的运动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为动力做功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力对物体做负功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阻碍物体的运动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为阻力做功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常常说成物体克服这个力做功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c7549b37d?vop=1&amp;pid=640204990&amp;color=0,0,0&amp;vtp=1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下列关于摩擦力做功的说法正确的是(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6_1#c7549b37d.bracket?vop=1&amp;pid=640204990&amp;color=0,0,0&amp;vpa=2&amp;vtp=1"/>
          <p:cNvSpPr/>
          <p:nvPr/>
        </p:nvSpPr>
        <p:spPr>
          <a:xfrm>
            <a:off x="497627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5_2#c7549b37d.choices?vop=1&amp;pid=640204990&amp;color=0,0,0&amp;vtp=1&amp;bbb=1"/>
          <p:cNvSpPr/>
          <p:nvPr/>
        </p:nvSpPr>
        <p:spPr>
          <a:xfrm>
            <a:off x="832104" y="1922780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静摩擦力发生在相对静止的物体之间，所以静摩擦力对物体一定不做功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一对相互作用的静摩擦力，若一个做正功，则另一个一定做负功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滑动摩擦力对物体可能做负功，也可能做正功，但不可能不做功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一对相互作用的滑动摩擦力做的功的代数和总为零</a:t>
            </a:r>
            <a:endParaRPr lang="en-US" altLang="zh-CN" sz="1800" dirty="0"/>
          </a:p>
        </p:txBody>
      </p:sp>
      <p:sp>
        <p:nvSpPr>
          <p:cNvPr id="5" name="QC_6_AS.7_1#c7549b37d?vop=1&amp;pid=640204990&amp;color=0,0,0&amp;vtp=1&amp;bbb=1&amp;hb=1"/>
          <p:cNvSpPr/>
          <p:nvPr/>
        </p:nvSpPr>
        <p:spPr>
          <a:xfrm>
            <a:off x="832104" y="3573780"/>
            <a:ext cx="10533888" cy="161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【解析】静摩擦力存在不表示物体不运动，则静摩擦力可以对物体做功，故A错误；两物体相对静止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受静摩擦力等大反向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，若静摩擦力对一个物体做正功，则对另一个物体一定做负功，故B正确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；物体的运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动方向与滑动摩擦力方向可能相同或相反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，物体也可能静止，则滑动摩擦力对物体可能做正功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，也可能做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负功或不做功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，故C错误；一对相互作用的滑动摩擦力对两物体做功代数和为负值，故D错误.</a:t>
            </a:r>
            <a:endParaRPr lang="en-US" altLang="zh-CN" dirty="0"/>
          </a:p>
        </p:txBody>
      </p:sp>
      <p:sp>
        <p:nvSpPr>
          <p:cNvPr id="6" name="QC_6_EX.8_1#c7549b37d?vop=1&amp;pid=640204990&amp;color=0,0,0&amp;vtp=1&amp;bbb=1"/>
          <p:cNvSpPr/>
          <p:nvPr/>
        </p:nvSpPr>
        <p:spPr>
          <a:xfrm>
            <a:off x="832104" y="5219763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注意说明</a:t>
            </a:r>
            <a:r>
              <a:rPr lang="en-US" altLang="zh-CN" sz="18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静摩擦力可以做功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如传送带上匀速运动的物体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物体受到的静摩擦力做正功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空气阻力做负功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9_1#663622dcb?vop=1&amp;pid=640204990&amp;color=0,0,0&amp;vtp=1&amp;bt=1&amp;bbb=1&amp;hb=1"/>
          <p:cNvSpPr/>
          <p:nvPr/>
        </p:nvSpPr>
        <p:spPr>
          <a:xfrm>
            <a:off x="832104" y="1512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如图所示，图甲是一人站在台阶式自动扶梯上匀速向下运动（不计扶手的影响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），图乙是一人站在履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带式自动扶梯上匀速向下运动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，且两人均相对扶梯静止.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下列关于力做功的说法正确的是(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6_AN.10_1#663622dcb.bracket?vop=1&amp;pid=640204990&amp;color=0,0,0&amp;vpa=3&amp;vtp=1"/>
          <p:cNvSpPr/>
          <p:nvPr/>
        </p:nvSpPr>
        <p:spPr>
          <a:xfrm>
            <a:off x="9757822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6_BD.9_3#663622dcb?iti=1&amp;htil=1&amp;vop=1&amp;pid=64020499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3784" y="2410017"/>
            <a:ext cx="1234440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6_BD.9_4#663622dcb?iti=2&amp;htil=1&amp;vop=1&amp;pid=64020499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7304" y="2410017"/>
            <a:ext cx="1161288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6_BD.9_5#663622dcb?iti=1&amp;htil=1&amp;vop=1&amp;pid=640204990&amp;color=0,0,0&amp;vtp=1"/>
          <p:cNvSpPr/>
          <p:nvPr/>
        </p:nvSpPr>
        <p:spPr>
          <a:xfrm>
            <a:off x="3320510" y="3689161"/>
            <a:ext cx="280988" cy="36766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6_BD.9_6#663622dcb?iti=2&amp;htil=1&amp;vop=1&amp;pid=640204990&amp;color=0,0,0&amp;vtp=1"/>
          <p:cNvSpPr/>
          <p:nvPr/>
        </p:nvSpPr>
        <p:spPr>
          <a:xfrm>
            <a:off x="8587454" y="3689161"/>
            <a:ext cx="280988" cy="36766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p:sp>
        <p:nvSpPr>
          <p:cNvPr id="8" name="QC_6_BD.9_7#663622dcb.choices?vop=1&amp;pid=640204990&amp;color=0,0,0&amp;vtp=1&amp;bbb=1"/>
          <p:cNvSpPr/>
          <p:nvPr/>
        </p:nvSpPr>
        <p:spPr>
          <a:xfrm>
            <a:off x="832104" y="4104832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图甲中摩擦力对人做正功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图甲中支持力对人做负功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图乙中摩擦力对人做正功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图乙中支持力对人做负功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1_1#663622dcb?vop=1&amp;pid=640204990&amp;color=0,0,0&amp;vtp=1&amp;bbb=1&amp;hb=1">
                <a:extLst>
                  <a:ext uri="{FF2B5EF4-FFF2-40B4-BE49-F238E27FC236}">
                    <a16:creationId xmlns:a16="http://schemas.microsoft.com/office/drawing/2014/main" id="{D8359D8F-8897-AF23-AD20-DD5E3E98A619}"/>
                  </a:ext>
                </a:extLst>
              </p:cNvPr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【解析】对图甲中的人受力分析，受重力和支持力两个力，支持力与人位移方向的夹角为钝角，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做负功，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A错误，B正确；对图乙中的人受力分析，受重力、支持力与静摩擦力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，支持力与人位移方向的夹角为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，不做功，静摩擦力与人位移方向相反，做负功，故C、D错误.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11_1#663622dcb?vop=1&amp;pid=640204990&amp;color=0,0,0&amp;vtp=1&amp;bbb=1&amp;hb=1">
                <a:extLst>
                  <a:ext uri="{FF2B5EF4-FFF2-40B4-BE49-F238E27FC236}">
                    <a16:creationId xmlns:a16="http://schemas.microsoft.com/office/drawing/2014/main" id="{D8359D8F-8897-AF23-AD20-DD5E3E98A6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2"/>
                <a:stretch>
                  <a:fillRect l="-1389" r="-1331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EX.12_1#663622dcb?vop=1&amp;pid=640204990&amp;color=0,0,0&amp;vtp=1&amp;bbb=1&amp;hb=1">
                <a:extLst>
                  <a:ext uri="{FF2B5EF4-FFF2-40B4-BE49-F238E27FC236}">
                    <a16:creationId xmlns:a16="http://schemas.microsoft.com/office/drawing/2014/main" id="{099FDFAB-1AD1-E8EF-685D-0CF9A4BCAD41}"/>
                  </a:ext>
                </a:extLst>
              </p:cNvPr>
              <p:cNvSpPr/>
              <p:nvPr/>
            </p:nvSpPr>
            <p:spPr>
              <a:xfrm>
                <a:off x="832104" y="27051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关键点拨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判断正功还是负功看力与位移方向的夹角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力做正功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力做负功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力不做功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如果摩擦力与位移同向则做正功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反向则做负功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垂直则不做功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EX.12_1#663622dcb?vop=1&amp;pid=640204990&amp;color=0,0,0&amp;vtp=1&amp;bbb=1&amp;hb=1">
                <a:extLst>
                  <a:ext uri="{FF2B5EF4-FFF2-40B4-BE49-F238E27FC236}">
                    <a16:creationId xmlns:a16="http://schemas.microsoft.com/office/drawing/2014/main" id="{099FDFAB-1AD1-E8EF-685D-0CF9A4BCAD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51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2083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14114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3_1#22bce44e0?vop=1&amp;pid=1be1f1447&amp;color=0,0,0&amp;vtp=1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如图所示，一个木块放在光滑水平面上，一颗子弹（视为质点）水平射入木块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.已知子弹受到的平均阻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，子弹射入木块的深度为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，在此过程中木块的位移大小为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13_1#22bce44e0?vop=1&amp;pid=1be1f14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405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4_1#22bce44e0.bracket?vop=1&amp;pid=1be1f1447&amp;color=0,0,0&amp;vpa=4&amp;vtp=1"/>
          <p:cNvSpPr/>
          <p:nvPr/>
        </p:nvSpPr>
        <p:spPr>
          <a:xfrm>
            <a:off x="10084402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6_BD.13_2#22bce44e0?htil=2&amp;vop=1&amp;pid=1be1f1447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7425" y="2276033"/>
            <a:ext cx="1859121" cy="75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13_3#22bce44e0.choices?htil=2&amp;vop=1&amp;pid=1be1f1447&amp;color=0,0,0&amp;vtp=1&amp;bbb=1&amp;hs=1"/>
              <p:cNvSpPr/>
              <p:nvPr/>
            </p:nvSpPr>
            <p:spPr>
              <a:xfrm>
                <a:off x="832104" y="2283017"/>
                <a:ext cx="8165592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19074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子弹克服阻力做的功为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𝑓𝑑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子弹克服阻力做的功为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4190746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子弹对木块做的功为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𝑓𝑑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子弹对木块做的功为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13_3#22bce44e0.choices?htil=2&amp;vop=1&amp;pid=1be1f1447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8165592" cy="765810"/>
              </a:xfrm>
              <a:prstGeom prst="rect">
                <a:avLst/>
              </a:prstGeom>
              <a:blipFill>
                <a:blip r:embed="rId5"/>
                <a:stretch>
                  <a:fillRect l="-1792" b="-1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15_1#22bce44e0?vop=1&amp;pid=1be1f1447&amp;color=0,0,0&amp;vtp=1&amp;bbb=1&amp;hb=1&amp;hs=1"/>
              <p:cNvSpPr/>
              <p:nvPr/>
            </p:nvSpPr>
            <p:spPr>
              <a:xfrm>
                <a:off x="832104" y="3048827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【解析】该过程中子弹的位移大小为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，因此子弹克服阻力做的功为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（关键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：功的计算公式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中的位移是以地面为参考系的绝对位移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，区分相对位移与绝对位移）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故A、B错误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；该过程中木块的位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移大小为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，因此子弹对木块做的功为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𝑓𝑠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注意：子弹对木块的作用力使木块运动位移为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，而非子弹相对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于木块的深度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，故C错误，D正确.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15_1#22bce44e0?vop=1&amp;pid=1be1f1447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48827"/>
                <a:ext cx="10533888" cy="1608455"/>
              </a:xfrm>
              <a:prstGeom prst="rect">
                <a:avLst/>
              </a:prstGeom>
              <a:blipFill>
                <a:blip r:embed="rId6"/>
                <a:stretch>
                  <a:fillRect l="-1389" r="-1331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6_AS.15_1#22bce44e0?vop=1&amp;pid=1be1f1447&amp;color=0,0,0&amp;vtp=1&amp;bbb=1&amp;hb=1&amp;hs=1&amp;uw=1">
            <a:extLst>
              <a:ext uri="{FF2B5EF4-FFF2-40B4-BE49-F238E27FC236}">
                <a16:creationId xmlns:a16="http://schemas.microsoft.com/office/drawing/2014/main" id="{20462D86-B2CE-91E2-86F2-92146232EF58}"/>
              </a:ext>
            </a:extLst>
          </p:cNvPr>
          <p:cNvSpPr/>
          <p:nvPr/>
        </p:nvSpPr>
        <p:spPr>
          <a:xfrm>
            <a:off x="5888355" y="3048604"/>
            <a:ext cx="3130995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8" name="QC_6_AS.15_1#22bce44e0?vop=1&amp;pid=1be1f1447&amp;color=0,0,0&amp;vtp=1&amp;bbb=1&amp;hb=1&amp;hs=1&amp;uw=1">
            <a:extLst>
              <a:ext uri="{FF2B5EF4-FFF2-40B4-BE49-F238E27FC236}">
                <a16:creationId xmlns:a16="http://schemas.microsoft.com/office/drawing/2014/main" id="{521EB850-B5DF-AC5C-1CAD-DB9E3C139CB8}"/>
              </a:ext>
            </a:extLst>
          </p:cNvPr>
          <p:cNvSpPr/>
          <p:nvPr/>
        </p:nvSpPr>
        <p:spPr>
          <a:xfrm>
            <a:off x="2543366" y="3886805"/>
            <a:ext cx="2293937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1502</Words>
  <Application>Microsoft Office PowerPoint</Application>
  <PresentationFormat>宽屏</PresentationFormat>
  <Paragraphs>170</Paragraphs>
  <Slides>21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Arial (正文)</vt:lpstr>
      <vt:lpstr>SimHei</vt:lpstr>
      <vt:lpstr>华文细黑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2025-10-29T06:43:48Z</dcterms:created>
  <dcterms:modified xsi:type="dcterms:W3CDTF">2025-10-29T06:45:56Z</dcterms:modified>
  <cp:category/>
  <cp:contentStatus/>
</cp:coreProperties>
</file>